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17"/>
  </p:handoutMasterIdLst>
  <p:sldIdLst>
    <p:sldId id="258" r:id="rId4"/>
    <p:sldId id="311" r:id="rId6"/>
    <p:sldId id="294" r:id="rId7"/>
    <p:sldId id="302" r:id="rId8"/>
    <p:sldId id="295" r:id="rId9"/>
    <p:sldId id="287" r:id="rId10"/>
    <p:sldId id="293" r:id="rId11"/>
    <p:sldId id="284" r:id="rId12"/>
    <p:sldId id="289" r:id="rId13"/>
    <p:sldId id="288" r:id="rId14"/>
    <p:sldId id="290" r:id="rId15"/>
    <p:sldId id="270" r:id="rId16"/>
  </p:sldIdLst>
  <p:sldSz cx="12192000" cy="6858000"/>
  <p:notesSz cx="6858000" cy="9144000"/>
  <p:embeddedFontLst>
    <p:embeddedFont>
      <p:font typeface="MiSans" panose="00000500000000000000" pitchFamily="2" charset="-122"/>
      <p:regular r:id="rId22"/>
    </p:embeddedFont>
    <p:embeddedFont>
      <p:font typeface="MiSans Heavy" panose="00000A00000000000000" charset="-122"/>
      <p:bold r:id="rId23"/>
    </p:embeddedFont>
    <p:embeddedFont>
      <p:font typeface="微软雅黑" panose="020B0503020204020204" charset="-122"/>
      <p:regular r:id="rId24"/>
    </p:embeddedFont>
    <p:embeddedFont>
      <p:font typeface="思源黑体" panose="020B0800000000000000" charset="-122"/>
      <p:bold r:id="rId25"/>
    </p:embeddedFont>
    <p:embeddedFont>
      <p:font typeface="Microsoft YaHei UI" panose="020B0503020204020204" pitchFamily="34" charset="-122"/>
      <p:regular r:id="rId26"/>
    </p:embeddedFont>
    <p:embeddedFont>
      <p:font typeface="Calibri" panose="020F0502020204030204" charset="0"/>
      <p:regular r:id="rId27"/>
      <p:bold r:id="rId28"/>
      <p:italic r:id="rId29"/>
      <p:boldItalic r:id="rId3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667109183" name="韩逸燊" initials="韩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4C90"/>
    <a:srgbClr val="1A3260"/>
    <a:srgbClr val="FFFFFF"/>
    <a:srgbClr val="15126F"/>
    <a:srgbClr val="151572"/>
    <a:srgbClr val="162A80"/>
    <a:srgbClr val="151B76"/>
    <a:srgbClr val="DCDCDC"/>
    <a:srgbClr val="F0F0F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3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0" Type="http://schemas.openxmlformats.org/officeDocument/2006/relationships/font" Target="fonts/font9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8.fntdata"/><Relationship Id="rId28" Type="http://schemas.openxmlformats.org/officeDocument/2006/relationships/font" Target="fonts/font7.fntdata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image" Target="../media/image1.png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89460" cy="6858000"/>
          </a:xfrm>
          <a:custGeom>
            <a:avLst/>
            <a:gdLst>
              <a:gd name="connsiteX0" fmla="*/ 0 w 12189730"/>
              <a:gd name="connsiteY0" fmla="*/ 0 h 6858000"/>
              <a:gd name="connsiteX1" fmla="*/ 12189730 w 12189730"/>
              <a:gd name="connsiteY1" fmla="*/ 0 h 6858000"/>
              <a:gd name="connsiteX2" fmla="*/ 12189730 w 12189730"/>
              <a:gd name="connsiteY2" fmla="*/ 6858000 h 6858000"/>
              <a:gd name="connsiteX3" fmla="*/ 0 w 1218973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9730" h="6858000">
                <a:moveTo>
                  <a:pt x="0" y="0"/>
                </a:moveTo>
                <a:lnTo>
                  <a:pt x="12189730" y="0"/>
                </a:lnTo>
                <a:lnTo>
                  <a:pt x="1218973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署名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1302385" y="4168775"/>
            <a:ext cx="1503045" cy="369570"/>
          </a:xfrm>
          <a:prstGeom prst="roundRect">
            <a:avLst>
              <a:gd name="adj" fmla="val 19759"/>
            </a:avLst>
          </a:prstGeom>
          <a:gradFill>
            <a:gsLst>
              <a:gs pos="0">
                <a:schemeClr val="accent6"/>
              </a:gs>
              <a:gs pos="99000">
                <a:schemeClr val="accent1"/>
              </a:gs>
            </a:gsLst>
            <a:lin ang="2700000" scaled="0"/>
          </a:gradFill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 kumimoji="0" lang="zh-CN" altLang="en-US" sz="1200" b="0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MiSans" panose="00000500000000000000" pitchFamily="2" charset="-122"/>
                <a:ea typeface="MiSans" panose="00000500000000000000" pitchFamily="2" charset="-122"/>
                <a:cs typeface="MiSans" panose="00000500000000000000" pitchFamily="2" charset="-122"/>
                <a:sym typeface="MiSans" panose="00000500000000000000" pitchFamily="2" charset="-122"/>
              </a:defRPr>
            </a:lvl1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8" name="副标题"/>
          <p:cNvSpPr txBox="1">
            <a:spLocks noGrp="1"/>
          </p:cNvSpPr>
          <p:nvPr>
            <p:ph type="body" idx="2" hasCustomPrompt="1"/>
            <p:custDataLst>
              <p:tags r:id="rId5"/>
            </p:custDataLst>
          </p:nvPr>
        </p:nvSpPr>
        <p:spPr>
          <a:xfrm>
            <a:off x="1188085" y="3399155"/>
            <a:ext cx="5519420" cy="4565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800" b="0" i="0" u="none" strike="noStrike" kern="1200" cap="none" spc="0" normalizeH="0" baseline="0" noProof="1" dirty="0">
                <a:solidFill>
                  <a:schemeClr val="lt1"/>
                </a:solidFill>
                <a:latin typeface="MiSans" panose="00000500000000000000" pitchFamily="2" charset="-122"/>
                <a:ea typeface="MiSans" panose="00000500000000000000" pitchFamily="2" charset="-122"/>
                <a:cs typeface="MiSans" panose="00000500000000000000" pitchFamily="2" charset="-122"/>
                <a:sym typeface="MiSans" panose="00000500000000000000" pitchFamily="2" charset="-122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单击此处编辑母版副标题样式</a:t>
            </a:r>
            <a:endParaRPr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6"/>
            </p:custDataLst>
          </p:nvPr>
        </p:nvSpPr>
        <p:spPr>
          <a:xfrm>
            <a:off x="1187450" y="1575435"/>
            <a:ext cx="5520055" cy="1676400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4400" b="0" i="0" u="none" strike="noStrike" kern="1200" cap="none" spc="0" normalizeH="0" baseline="0" noProof="1" dirty="0">
                <a:solidFill>
                  <a:schemeClr val="lt1"/>
                </a:solidFill>
                <a:latin typeface="MiSans Heavy" panose="00000A00000000000000" charset="-122"/>
                <a:ea typeface="MiSans Heavy" panose="00000A00000000000000" charset="-122"/>
                <a:cs typeface="MiSans" panose="00000500000000000000" pitchFamily="2" charset="-122"/>
                <a:sym typeface="MiSans" panose="00000500000000000000" pitchFamily="2" charset="-122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MiSans" panose="00000500000000000000" pitchFamily="2" charset="-122"/>
                <a:ea typeface="MiSans" panose="00000500000000000000" pitchFamily="2" charset="-122"/>
                <a:sym typeface="MiSans" panose="00000500000000000000" pitchFamily="2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MiSans" panose="00000500000000000000" pitchFamily="2" charset="-122"/>
                <a:ea typeface="MiSans" panose="00000500000000000000" pitchFamily="2" charset="-122"/>
                <a:sym typeface="MiSans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MiSans" panose="00000500000000000000" pitchFamily="2" charset="-122"/>
                <a:ea typeface="MiSans" panose="00000500000000000000" pitchFamily="2" charset="-122"/>
                <a:sym typeface="MiSans" panose="00000500000000000000" pitchFamily="2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/>
              </a:gs>
              <a:gs pos="90000">
                <a:schemeClr val="bg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  <a:latin typeface="MiSans" panose="00000500000000000000" pitchFamily="2" charset="-122"/>
              <a:ea typeface="MiSans" panose="00000500000000000000" pitchFamily="2" charset="-122"/>
              <a:sym typeface="MiSans" panose="00000500000000000000" pitchFamily="2" charset="-122"/>
            </a:endParaRP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MiSans" panose="00000500000000000000" pitchFamily="2" charset="-122"/>
                <a:ea typeface="MiSans" panose="00000500000000000000" pitchFamily="2" charset="-122"/>
                <a:sym typeface="MiSans" panose="00000500000000000000" pitchFamily="2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MiSans" panose="00000500000000000000" pitchFamily="2" charset="-122"/>
                <a:ea typeface="MiSans" panose="00000500000000000000" pitchFamily="2" charset="-122"/>
                <a:sym typeface="MiSans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MiSans" panose="00000500000000000000" pitchFamily="2" charset="-122"/>
                <a:ea typeface="MiSans" panose="00000500000000000000" pitchFamily="2" charset="-122"/>
                <a:sym typeface="MiSans" panose="00000500000000000000" pitchFamily="2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标题占位符 2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365760" y="365125"/>
            <a:ext cx="10988040" cy="77946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lvl="0" algn="ctr"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7"/>
            </p:custDataLst>
          </p:nvPr>
        </p:nvSpPr>
        <p:spPr>
          <a:xfrm>
            <a:off x="365760" y="1253330"/>
            <a:ext cx="10988040" cy="4834269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Tx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marR="0" lvl="1">
              <a:tabLst>
                <a:tab pos="1609725" algn="l"/>
              </a:tabLst>
            </a:pPr>
            <a:r>
              <a:rPr lang="zh-CN" altLang="en-US" dirty="0"/>
              <a:t>二级</a:t>
            </a:r>
            <a:endParaRPr lang="zh-CN" altLang="en-US" dirty="0"/>
          </a:p>
          <a:p>
            <a:pPr marR="0" lvl="2"/>
            <a:r>
              <a:rPr lang="zh-CN" altLang="en-US" dirty="0"/>
              <a:t>三级</a:t>
            </a:r>
            <a:endParaRPr lang="zh-CN" altLang="en-US" dirty="0"/>
          </a:p>
          <a:p>
            <a:pPr marR="0" lvl="3"/>
            <a:r>
              <a:rPr lang="zh-CN" altLang="en-US" dirty="0"/>
              <a:t>四级</a:t>
            </a:r>
            <a:endParaRPr lang="zh-CN" altLang="en-US" dirty="0"/>
          </a:p>
          <a:p>
            <a:pPr marR="0"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KSO_TEMPLATE" hidden="1"/>
          <p:cNvSpPr/>
          <p:nvPr userDrawn="1">
            <p:custDataLst>
              <p:tags r:id="rId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" panose="00000500000000000000" pitchFamily="2" charset="-122"/>
              <a:ea typeface="MiSans" panose="00000500000000000000" pitchFamily="2" charset="-122"/>
              <a:sym typeface="MiSans" panose="00000500000000000000" pitchFamily="2" charset="-122"/>
            </a:endParaRPr>
          </a:p>
        </p:txBody>
      </p:sp>
    </p:spTree>
    <p:custDataLst>
      <p:tags r:id="rId9"/>
    </p:custData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kumimoji="0" lang="zh-CN" altLang="en-US" sz="3600" b="0" i="0" u="none" strike="noStrike" kern="1200" cap="none" spc="300" normalizeH="0" baseline="0" dirty="0" smtClean="0">
          <a:ln>
            <a:noFill/>
            <a:prstDash val="sysDot"/>
          </a:ln>
          <a:solidFill>
            <a:schemeClr val="tx1"/>
          </a:solidFill>
          <a:uFillTx/>
          <a:latin typeface="MiSans Heavy" panose="00000A00000000000000" charset="-122"/>
          <a:ea typeface="MiSans Heavy" panose="00000A00000000000000" charset="-122"/>
          <a:cs typeface="MiSans" panose="00000500000000000000" pitchFamily="2" charset="-122"/>
          <a:sym typeface="MiSans Heavy" panose="00000A00000000000000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kumimoji="0" lang="zh-CN" altLang="en-US" sz="1800" b="0" i="0" u="none" strike="noStrike" kern="1200" cap="none" spc="150" normalizeH="0" baseline="0" dirty="0">
          <a:ln>
            <a:noFill/>
            <a:prstDash val="sysDot"/>
          </a:ln>
          <a:solidFill>
            <a:schemeClr val="tx1"/>
          </a:solidFill>
          <a:uFillTx/>
          <a:latin typeface="MiSans" panose="00000500000000000000" pitchFamily="2" charset="-122"/>
          <a:ea typeface="MiSans" panose="00000500000000000000" pitchFamily="2" charset="-122"/>
          <a:cs typeface="MiSans" panose="00000500000000000000" pitchFamily="2" charset="-122"/>
          <a:sym typeface="MiSans" panose="00000500000000000000" pitchFamily="2" charset="-122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kumimoji="0" lang="zh-CN" altLang="en-US" sz="1600" b="0" i="0" u="none" strike="noStrike" kern="1200" cap="none" spc="150" normalizeH="0" baseline="0" dirty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MiSans" panose="00000500000000000000" pitchFamily="2" charset="-122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kumimoji="0" lang="zh-CN" altLang="en-US" sz="1600" b="0" i="0" u="none" strike="noStrike" kern="1200" cap="none" spc="150" normalizeH="0" baseline="0" dirty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MiSans" panose="00000500000000000000" pitchFamily="2" charset="-122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kumimoji="0" lang="zh-CN" altLang="en-US" sz="1400" b="0" i="0" u="none" strike="noStrike" kern="1200" cap="none" spc="150" normalizeH="0" baseline="0" dirty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MiSans" panose="00000500000000000000" pitchFamily="2" charset="-122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 dirty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MiSans" panose="00000500000000000000" pitchFamily="2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78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88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9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90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79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3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84.xml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85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86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7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366135" y="2964180"/>
            <a:ext cx="5056505" cy="8934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5400">
                <a:latin typeface="思源黑体" panose="020B0800000000000000" charset="-122"/>
                <a:ea typeface="思源黑体" panose="020B0800000000000000" charset="-122"/>
              </a:rPr>
              <a:t>电控第</a:t>
            </a:r>
            <a:r>
              <a:rPr lang="zh-CN" altLang="en-US" sz="5400">
                <a:latin typeface="思源黑体" panose="020B0800000000000000" charset="-122"/>
                <a:ea typeface="思源黑体" panose="020B0800000000000000" charset="-122"/>
              </a:rPr>
              <a:t>二次培训</a:t>
            </a:r>
            <a:endParaRPr lang="zh-CN" altLang="en-US" sz="5400">
              <a:latin typeface="思源黑体" panose="020B0800000000000000" charset="-122"/>
              <a:ea typeface="思源黑体" panose="020B08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356600" y="5249545"/>
            <a:ext cx="2698115" cy="9753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latin typeface="思源黑体" panose="020B0800000000000000" charset="-122"/>
                <a:ea typeface="思源黑体" panose="020B0800000000000000" charset="-122"/>
                <a:sym typeface="MiSans" panose="00000500000000000000" pitchFamily="2" charset="-122"/>
              </a:rPr>
              <a:t>韩逸燊</a:t>
            </a:r>
            <a:endParaRPr lang="en-US" altLang="zh-CN" sz="2800">
              <a:latin typeface="思源黑体" panose="020B0800000000000000" charset="-122"/>
              <a:ea typeface="思源黑体" panose="020B0800000000000000" charset="-122"/>
            </a:endParaRPr>
          </a:p>
          <a:p>
            <a:r>
              <a:rPr lang="en-US" altLang="zh-CN" sz="2800"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</a:rPr>
              <a:t>2025</a:t>
            </a:r>
            <a:r>
              <a:rPr lang="zh-CN" altLang="en-US" sz="2800"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</a:rPr>
              <a:t>年</a:t>
            </a:r>
            <a:r>
              <a:rPr lang="en-US" altLang="zh-CN" sz="2800"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</a:rPr>
              <a:t>1</a:t>
            </a:r>
            <a:r>
              <a:rPr lang="zh-CN" altLang="en-US" sz="2800"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</a:rPr>
              <a:t>月</a:t>
            </a:r>
            <a:endParaRPr lang="zh-CN" altLang="en-US" sz="2800">
              <a:latin typeface="思源黑体" panose="020B0800000000000000" charset="-122"/>
              <a:ea typeface="思源黑体" panose="020B0800000000000000" charset="-122"/>
              <a:cs typeface="思源黑体" panose="020B0800000000000000" charset="-122"/>
            </a:endParaRPr>
          </a:p>
        </p:txBody>
      </p:sp>
      <p:pic>
        <p:nvPicPr>
          <p:cNvPr id="5" name="图片 4" descr="logobg_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0480" y="435610"/>
            <a:ext cx="4109720" cy="1061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6560" y="495300"/>
            <a:ext cx="3091815" cy="942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5400">
                <a:latin typeface="思源黑体" panose="020B0800000000000000" charset="-122"/>
                <a:ea typeface="思源黑体" panose="020B0800000000000000" charset="-122"/>
              </a:rPr>
              <a:t>创客协会</a:t>
            </a:r>
            <a:endParaRPr lang="zh-CN" altLang="en-US" sz="5400">
              <a:latin typeface="思源黑体" panose="020B0800000000000000" charset="-122"/>
              <a:ea typeface="思源黑体" panose="020B0800000000000000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04495"/>
            <a:ext cx="12192000" cy="1109980"/>
          </a:xfrm>
          <a:prstGeom prst="rect">
            <a:avLst/>
          </a:prstGeom>
          <a:solidFill>
            <a:srgbClr val="1C4C9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bg_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0480" y="435610"/>
            <a:ext cx="4109720" cy="1061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6560" y="495300"/>
            <a:ext cx="3048635" cy="942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工程配置</a:t>
            </a:r>
            <a:endParaRPr lang="zh-CN" altLang="en-US" sz="5400">
              <a:solidFill>
                <a:schemeClr val="bg1"/>
              </a:solidFill>
              <a:latin typeface="思源黑体" panose="020B0800000000000000" charset="-122"/>
              <a:ea typeface="思源黑体" panose="020B0800000000000000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770" y="1753870"/>
            <a:ext cx="5247005" cy="442023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1753870"/>
            <a:ext cx="45656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配置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TIM2,PC13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并生成代码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0" y="2747645"/>
            <a:ext cx="5549900" cy="9080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560" y="3947795"/>
            <a:ext cx="3690620" cy="246316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04495"/>
            <a:ext cx="12192000" cy="1109980"/>
          </a:xfrm>
          <a:prstGeom prst="rect">
            <a:avLst/>
          </a:prstGeom>
          <a:solidFill>
            <a:srgbClr val="1C4C9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bg_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0480" y="435610"/>
            <a:ext cx="4109720" cy="1061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6560" y="495300"/>
            <a:ext cx="3048635" cy="942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工程配置</a:t>
            </a:r>
            <a:endParaRPr lang="zh-CN" altLang="en-US" sz="5400">
              <a:solidFill>
                <a:schemeClr val="bg1"/>
              </a:solidFill>
              <a:latin typeface="思源黑体" panose="020B0800000000000000" charset="-122"/>
              <a:ea typeface="思源黑体" panose="020B08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16560" y="1753870"/>
            <a:ext cx="35115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编写代码，下载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调试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75" y="1753870"/>
            <a:ext cx="6905625" cy="38506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" y="3209290"/>
            <a:ext cx="5064760" cy="15557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612640" y="2964180"/>
            <a:ext cx="2967355" cy="8934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5400">
                <a:latin typeface="思源黑体" panose="020B0800000000000000" charset="-122"/>
                <a:ea typeface="思源黑体" panose="020B0800000000000000" charset="-122"/>
              </a:rPr>
              <a:t>感谢观看</a:t>
            </a:r>
            <a:endParaRPr lang="zh-CN" altLang="en-US" sz="5400">
              <a:latin typeface="思源黑体" panose="020B0800000000000000" charset="-122"/>
              <a:ea typeface="思源黑体" panose="020B0800000000000000" charset="-122"/>
            </a:endParaRPr>
          </a:p>
        </p:txBody>
      </p:sp>
      <p:pic>
        <p:nvPicPr>
          <p:cNvPr id="5" name="图片 4" descr="logobg_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0480" y="435610"/>
            <a:ext cx="4109720" cy="1061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6560" y="495300"/>
            <a:ext cx="3091815" cy="942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5400">
                <a:latin typeface="思源黑体" panose="020B0800000000000000" charset="-122"/>
                <a:ea typeface="思源黑体" panose="020B0800000000000000" charset="-122"/>
              </a:rPr>
              <a:t>创客协会</a:t>
            </a:r>
            <a:endParaRPr lang="zh-CN" altLang="en-US" sz="5400">
              <a:latin typeface="思源黑体" panose="020B0800000000000000" charset="-122"/>
              <a:ea typeface="思源黑体" panose="020B0800000000000000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04495"/>
            <a:ext cx="12192000" cy="1109980"/>
          </a:xfrm>
          <a:prstGeom prst="rect">
            <a:avLst/>
          </a:prstGeom>
          <a:solidFill>
            <a:srgbClr val="1C4C9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bg_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0480" y="435610"/>
            <a:ext cx="4109720" cy="1061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6560" y="495300"/>
            <a:ext cx="5773420" cy="942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通用输入输出</a:t>
            </a:r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端口</a:t>
            </a:r>
            <a:endParaRPr lang="zh-CN" altLang="en-US" sz="5400">
              <a:solidFill>
                <a:schemeClr val="bg1"/>
              </a:solidFill>
              <a:latin typeface="思源黑体" panose="020B0800000000000000" charset="-122"/>
              <a:ea typeface="思源黑体" panose="020B08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16560" y="1833880"/>
            <a:ext cx="5449570" cy="36925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GPIO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八种工作模式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1" indent="-342900">
              <a:buFont typeface="Arial" panose="020B0604020202020204" pitchFamily="34" charset="0"/>
              <a:buChar char="•"/>
            </a:pPr>
            <a:r>
              <a:rPr lang="en-US" alt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GPIO_Mode_AIN </a:t>
            </a:r>
            <a:r>
              <a:rPr lang="zh-CN" altLang="en-US" sz="2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模拟输入</a:t>
            </a:r>
            <a:endParaRPr lang="zh-CN" altLang="en-US" sz="2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1" indent="-342900">
              <a:buFont typeface="Arial" panose="020B0604020202020204" pitchFamily="34" charset="0"/>
              <a:buChar char="•"/>
            </a:pPr>
            <a:r>
              <a:rPr lang="en-US" altLang="zh-CN" sz="2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GPIO_Mode_IN_FLOATING </a:t>
            </a:r>
            <a:r>
              <a:rPr lang="zh-CN" altLang="en-US" sz="2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浮空输入</a:t>
            </a:r>
            <a:endParaRPr lang="zh-CN" altLang="en-US" sz="2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lvl="1" indent="-342900">
              <a:buFont typeface="Arial" panose="020B0604020202020204" pitchFamily="34" charset="0"/>
              <a:buChar char="•"/>
            </a:pPr>
            <a:r>
              <a:rPr lang="en-US" altLang="zh-CN" sz="2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GPIO_Mode_IPD </a:t>
            </a:r>
            <a:r>
              <a:rPr lang="zh-CN" altLang="en-US" sz="2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下拉输入</a:t>
            </a:r>
            <a:endParaRPr lang="zh-CN" altLang="en-US" sz="2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1" indent="-342900">
              <a:buFont typeface="Arial" panose="020B0604020202020204" pitchFamily="34" charset="0"/>
              <a:buChar char="•"/>
            </a:pPr>
            <a:r>
              <a:rPr lang="en-US" altLang="zh-CN" sz="2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GPIO_Mode_IPU </a:t>
            </a:r>
            <a:r>
              <a:rPr lang="zh-CN" altLang="en-US" sz="2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上拉输入</a:t>
            </a:r>
            <a:endParaRPr lang="zh-CN" altLang="en-US" sz="2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1" indent="-342900">
              <a:buFont typeface="Arial" panose="020B0604020202020204" pitchFamily="34" charset="0"/>
              <a:buChar char="•"/>
            </a:pPr>
            <a:r>
              <a:rPr lang="en-US" altLang="zh-CN" sz="2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GPIO_Mode_Out_OD </a:t>
            </a:r>
            <a:r>
              <a:rPr lang="zh-CN" altLang="en-US" sz="2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开漏输出</a:t>
            </a:r>
            <a:endParaRPr lang="zh-CN" altLang="en-US" sz="2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1" indent="-342900">
              <a:buFont typeface="Arial" panose="020B0604020202020204" pitchFamily="34" charset="0"/>
              <a:buChar char="•"/>
            </a:pPr>
            <a:r>
              <a:rPr lang="en-US" altLang="zh-CN" sz="2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GPIO_Mode_Out_PP </a:t>
            </a:r>
            <a:r>
              <a:rPr lang="zh-CN" altLang="en-US" sz="2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推挽输出</a:t>
            </a:r>
            <a:endParaRPr lang="zh-CN" altLang="en-US" sz="2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1" indent="-342900">
              <a:buFont typeface="Arial" panose="020B0604020202020204" pitchFamily="34" charset="0"/>
              <a:buChar char="•"/>
            </a:pPr>
            <a:r>
              <a:rPr lang="en-US" altLang="zh-CN" sz="2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GPIO_Mode_AF_OD </a:t>
            </a:r>
            <a:r>
              <a:rPr lang="zh-CN" altLang="en-US" sz="2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复用开漏输出</a:t>
            </a:r>
            <a:endParaRPr lang="zh-CN" altLang="en-US" sz="2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lvl="1" indent="-342900">
              <a:buFont typeface="Arial" panose="020B0604020202020204" pitchFamily="34" charset="0"/>
              <a:buChar char="•"/>
            </a:pPr>
            <a:r>
              <a:rPr lang="en-US" altLang="zh-CN" sz="2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GPIO_Mode_AF_PP </a:t>
            </a:r>
            <a:r>
              <a:rPr lang="zh-CN" altLang="en-US" sz="2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复用推挽输出</a:t>
            </a:r>
            <a:endParaRPr lang="en-US" altLang="zh-CN" sz="2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5866130" y="2099945"/>
            <a:ext cx="5803265" cy="34264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04495"/>
            <a:ext cx="12192000" cy="1109980"/>
          </a:xfrm>
          <a:prstGeom prst="rect">
            <a:avLst/>
          </a:prstGeom>
          <a:solidFill>
            <a:srgbClr val="1C4C9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bg_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0480" y="435610"/>
            <a:ext cx="4109720" cy="1061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6560" y="495300"/>
            <a:ext cx="4736465" cy="942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STM32</a:t>
            </a:r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时钟</a:t>
            </a:r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树</a:t>
            </a:r>
            <a:endParaRPr lang="zh-CN" altLang="en-US" sz="5400">
              <a:solidFill>
                <a:schemeClr val="bg1"/>
              </a:solidFill>
              <a:latin typeface="思源黑体" panose="020B0800000000000000" charset="-122"/>
              <a:ea typeface="思源黑体" panose="020B08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t="1985" b="3466"/>
          <a:stretch>
            <a:fillRect/>
          </a:stretch>
        </p:blipFill>
        <p:spPr>
          <a:xfrm>
            <a:off x="331470" y="1729740"/>
            <a:ext cx="11529060" cy="4984115"/>
          </a:xfrm>
          <a:prstGeom prst="rect">
            <a:avLst/>
          </a:prstGeom>
        </p:spPr>
      </p:pic>
      <p:graphicFrame>
        <p:nvGraphicFramePr>
          <p:cNvPr id="3" name="表格 2"/>
          <p:cNvGraphicFramePr/>
          <p:nvPr>
            <p:custDataLst>
              <p:tags r:id="rId3"/>
            </p:custDataLst>
          </p:nvPr>
        </p:nvGraphicFramePr>
        <p:xfrm>
          <a:off x="8007350" y="1729740"/>
          <a:ext cx="3752850" cy="140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0950"/>
                <a:gridCol w="1250950"/>
                <a:gridCol w="1250950"/>
              </a:tblGrid>
              <a:tr h="46990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/>
                        <a:t>高速时钟</a:t>
                      </a:r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/>
                        <a:t>低速时钟</a:t>
                      </a:r>
                      <a:endParaRPr lang="zh-CN" altLang="en-US" sz="2000"/>
                    </a:p>
                  </a:txBody>
                  <a:tcPr/>
                </a:tc>
              </a:tr>
              <a:tr h="4699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/>
                        <a:t>外部时钟</a:t>
                      </a:r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/>
                        <a:t>HSE</a:t>
                      </a:r>
                      <a:endParaRPr lang="en-US" altLang="zh-CN" sz="2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/>
                        <a:t>LSE</a:t>
                      </a:r>
                      <a:endParaRPr lang="en-US" altLang="zh-CN" sz="2000"/>
                    </a:p>
                  </a:txBody>
                  <a:tcPr/>
                </a:tc>
              </a:tr>
              <a:tr h="4699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/>
                        <a:t>内部时钟</a:t>
                      </a:r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/>
                        <a:t>HSI</a:t>
                      </a:r>
                      <a:endParaRPr lang="en-US" altLang="zh-CN" sz="2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/>
                        <a:t>LSI</a:t>
                      </a:r>
                      <a:endParaRPr lang="en-US" altLang="zh-CN" sz="200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04495"/>
            <a:ext cx="12192000" cy="1109980"/>
          </a:xfrm>
          <a:prstGeom prst="rect">
            <a:avLst/>
          </a:prstGeom>
          <a:solidFill>
            <a:srgbClr val="1C4C9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bg_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0480" y="435610"/>
            <a:ext cx="4109720" cy="1061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6560" y="495300"/>
            <a:ext cx="3691890" cy="942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TIM</a:t>
            </a:r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定时器</a:t>
            </a:r>
            <a:endParaRPr lang="zh-CN" altLang="en-US" sz="5400">
              <a:solidFill>
                <a:schemeClr val="bg1"/>
              </a:solidFill>
              <a:latin typeface="思源黑体" panose="020B0800000000000000" charset="-122"/>
              <a:ea typeface="思源黑体" panose="020B08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6724" y="1630691"/>
            <a:ext cx="10888912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定时器分类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基本定时器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预分频、自动装载值、自定义计数方向、自定义触发事件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单个脉冲输出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可以产生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DMA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请求定期搬运数据（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DMA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UART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章节会提到）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通用定时器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基本定时器的全部功能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四个独立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GPIO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通道可以进行输入捕获、输出比较、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PWM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生成、编码器模式等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高级定时器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通用定时器的全部功能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八个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GPIO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通道可以支持反向或互补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PWM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输出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一个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GPIO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通道可以支持外部输入信号引入刹车重启等功能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04495"/>
            <a:ext cx="12192000" cy="1109980"/>
          </a:xfrm>
          <a:prstGeom prst="rect">
            <a:avLst/>
          </a:prstGeom>
          <a:solidFill>
            <a:srgbClr val="1C4C9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bg_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0480" y="435610"/>
            <a:ext cx="4109720" cy="10617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6725" y="1611641"/>
            <a:ext cx="10888912" cy="4492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几个常用选项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预分频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系数（</a:t>
            </a:r>
            <a:r>
              <a:rPr lang="en-US" altLang="zh-CN" sz="20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Prescaler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PSC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）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定时器输入频率从时钟树上的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APB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总线获取，但定时器本身可能不需要太高频率，因此需要对定时器输入频率进行分频，得到定时器的主频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计数模式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定时器里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的计数器（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Counter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</a:t>
            </a:r>
            <a:r>
              <a:rPr lang="en-US" altLang="zh-CN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CNT</a:t>
            </a:r>
            <a:r>
              <a:rPr lang="zh-CN" altLang="en-US" sz="20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），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主频每产生一次脉冲，计数器改变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向上计数，则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+1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；向下计数，则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-1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，双向计数则既可以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+1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也可以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-1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自动装载值（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Auto Reload Register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ARR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）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向上计数，则从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计数到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ARR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，然后再开启一轮循环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向下计数，则从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ARR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计数到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，然后再开启一轮循环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双向计数，则从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计数到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ARR-1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，然后再从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ARR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计数到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，然后再开启一轮循环</a:t>
            </a:r>
            <a:endParaRPr lang="en-US" altLang="zh-CN" sz="2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6560" y="495300"/>
            <a:ext cx="3691890" cy="942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TIM</a:t>
            </a:r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定时器</a:t>
            </a:r>
            <a:endParaRPr lang="zh-CN" altLang="en-US" sz="5400">
              <a:solidFill>
                <a:schemeClr val="bg1"/>
              </a:solidFill>
              <a:latin typeface="思源黑体" panose="020B0800000000000000" charset="-122"/>
              <a:ea typeface="思源黑体" panose="020B0800000000000000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04495"/>
            <a:ext cx="12192000" cy="1109980"/>
          </a:xfrm>
          <a:prstGeom prst="rect">
            <a:avLst/>
          </a:prstGeom>
          <a:solidFill>
            <a:srgbClr val="1C4C9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bg_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0480" y="435610"/>
            <a:ext cx="4109720" cy="1061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6560" y="495300"/>
            <a:ext cx="2932430" cy="942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脉宽调制</a:t>
            </a:r>
            <a:endParaRPr lang="zh-CN" altLang="en-US" sz="5400">
              <a:solidFill>
                <a:schemeClr val="bg1"/>
              </a:solidFill>
              <a:latin typeface="思源黑体" panose="020B0800000000000000" charset="-122"/>
              <a:ea typeface="思源黑体" panose="020B08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9433" y="1786090"/>
            <a:ext cx="11029616" cy="2330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Microsoft YaHei UI" panose="020B0503020204020204" pitchFamily="34" charset="-122"/>
                <a:ea typeface="Microsoft YaHei UI" panose="020B0503020204020204" pitchFamily="34" charset="-122"/>
                <a:sym typeface="+mn-ea"/>
              </a:rPr>
              <a:t>PWM</a:t>
            </a:r>
            <a:r>
              <a:rPr lang="zh-CN" altLang="en-US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（</a:t>
            </a:r>
            <a:r>
              <a:rPr lang="en-US" altLang="zh-CN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Pulse Width Modulation</a:t>
            </a:r>
            <a:r>
              <a:rPr lang="zh-CN" altLang="en-US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）</a:t>
            </a:r>
            <a:endParaRPr lang="en-US" altLang="zh-CN" sz="2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对脉冲信号的宽度改变并输出出来（</a:t>
            </a:r>
            <a:r>
              <a:rPr lang="zh-CN" altLang="en-US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占空比）</a:t>
            </a:r>
            <a:endParaRPr lang="en-US" altLang="zh-CN" sz="2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高频的</a:t>
            </a:r>
            <a:r>
              <a:rPr lang="en-US" altLang="zh-CN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PWM</a:t>
            </a:r>
            <a:r>
              <a:rPr lang="zh-CN" altLang="en-US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波可以让设备进行频繁开关、通断</a:t>
            </a:r>
            <a:endParaRPr lang="zh-CN" altLang="en-US" sz="2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可以用数字量仿制模拟量（正弦波</a:t>
            </a:r>
            <a:r>
              <a:rPr lang="zh-CN" altLang="en-US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等）</a:t>
            </a:r>
            <a:endParaRPr lang="zh-CN" altLang="en-US" sz="2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t="11356" b="6667"/>
          <a:stretch>
            <a:fillRect/>
          </a:stretch>
        </p:blipFill>
        <p:spPr>
          <a:xfrm>
            <a:off x="6887210" y="4116705"/>
            <a:ext cx="3821430" cy="25533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04495"/>
            <a:ext cx="12192000" cy="1109980"/>
          </a:xfrm>
          <a:prstGeom prst="rect">
            <a:avLst/>
          </a:prstGeom>
          <a:solidFill>
            <a:srgbClr val="1C4C9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bg_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0480" y="435610"/>
            <a:ext cx="4109720" cy="1061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6560" y="495300"/>
            <a:ext cx="5423535" cy="942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定时器输出</a:t>
            </a:r>
            <a:r>
              <a:rPr lang="en-US" altLang="zh-CN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PWM</a:t>
            </a:r>
            <a:endParaRPr lang="en-US" altLang="zh-CN" sz="5400">
              <a:solidFill>
                <a:schemeClr val="bg1"/>
              </a:solidFill>
              <a:latin typeface="思源黑体" panose="020B0800000000000000" charset="-122"/>
              <a:ea typeface="思源黑体" panose="020B08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5300" y="1892300"/>
            <a:ext cx="3904615" cy="1397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indent="-45720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实验现象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14400" lvl="1" indent="-45720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PA8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输出呼吸灯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6607643" y="1866155"/>
                <a:ext cx="2831465" cy="641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Cambria Math" panose="02040503050406030204" pitchFamily="18" charset="0"/>
                                </a:rPr>
                                <m:t>𝑠𝑦𝑠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𝐴𝑅𝑅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)(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𝑃𝑆𝐶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643" y="1866155"/>
                <a:ext cx="2831465" cy="641350"/>
              </a:xfrm>
              <a:prstGeom prst="rect">
                <a:avLst/>
              </a:prstGeom>
              <a:blipFill rotWithShape="1">
                <a:blip r:embed="rId2"/>
                <a:stretch>
                  <a:fillRect l="-17" t="-82" r="-4155" b="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4493768" y="2003924"/>
            <a:ext cx="221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定时器时钟频率：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333615" y="3103880"/>
            <a:ext cx="2362835" cy="103251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ARR :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自动重装载值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PSC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：预分频器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CNT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：计数器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/>
              <p:cNvSpPr txBox="1"/>
              <p:nvPr/>
            </p:nvSpPr>
            <p:spPr>
              <a:xfrm>
                <a:off x="9902023" y="1936943"/>
                <a:ext cx="1744980" cy="570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b="0" i="1" smtClean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占空比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𝐶𝐶𝑅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𝐴𝑅𝑅</m:t>
                          </m:r>
                        </m:den>
                      </m:f>
                    </m:oMath>
                  </m:oMathPara>
                </a14:m>
                <a:endParaRPr lang="zh-CN" altLang="en-US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mc:Choice>
        <mc:Fallback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2023" y="1936943"/>
                <a:ext cx="1744980" cy="570865"/>
              </a:xfrm>
              <a:prstGeom prst="rect">
                <a:avLst/>
              </a:prstGeom>
              <a:blipFill rotWithShape="1">
                <a:blip r:embed="rId3"/>
                <a:stretch>
                  <a:fillRect l="-27" t="-34" r="-5432" b="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45" y="3190240"/>
            <a:ext cx="5906135" cy="35083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70830" y="4683760"/>
            <a:ext cx="6275705" cy="10871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lvl="2"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简单来说：CNT&lt;CCR，输出一种电平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	    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CNT&gt;=CCR，输出另一种电平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04495"/>
            <a:ext cx="12192000" cy="1109980"/>
          </a:xfrm>
          <a:prstGeom prst="rect">
            <a:avLst/>
          </a:prstGeom>
          <a:solidFill>
            <a:srgbClr val="1C4C9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bg_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0480" y="435610"/>
            <a:ext cx="4109720" cy="1061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6560" y="495300"/>
            <a:ext cx="3048635" cy="942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工程配置</a:t>
            </a:r>
            <a:endParaRPr lang="zh-CN" altLang="en-US" sz="5400">
              <a:solidFill>
                <a:schemeClr val="bg1"/>
              </a:solidFill>
              <a:latin typeface="思源黑体" panose="020B0800000000000000" charset="-122"/>
              <a:ea typeface="思源黑体" panose="020B0800000000000000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" y="2332990"/>
            <a:ext cx="5288280" cy="439547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6560" y="1753870"/>
            <a:ext cx="36137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配置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</a:rPr>
              <a:t>TIM1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并生成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代码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045" y="1755775"/>
            <a:ext cx="5267960" cy="12369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045" y="3218815"/>
            <a:ext cx="4709795" cy="364744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04495"/>
            <a:ext cx="12192000" cy="1109980"/>
          </a:xfrm>
          <a:prstGeom prst="rect">
            <a:avLst/>
          </a:prstGeom>
          <a:solidFill>
            <a:srgbClr val="1C4C9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logobg_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0480" y="435610"/>
            <a:ext cx="4109720" cy="1061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6560" y="495300"/>
            <a:ext cx="3874770" cy="942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定时器</a:t>
            </a:r>
            <a:r>
              <a:rPr lang="zh-CN" altLang="en-US" sz="54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</a:rPr>
              <a:t>中断</a:t>
            </a:r>
            <a:endParaRPr lang="zh-CN" altLang="en-US" sz="5400">
              <a:solidFill>
                <a:schemeClr val="bg1"/>
              </a:solidFill>
              <a:latin typeface="思源黑体" panose="020B0800000000000000" charset="-122"/>
              <a:ea typeface="思源黑体" panose="020B08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5300" y="1892300"/>
            <a:ext cx="6705600" cy="1397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indent="-45720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实验现象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14400" lvl="1" indent="-45720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PC13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闪烁（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0.5S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）使用定时器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中断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914400" lvl="1" indent="-45720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ym typeface="+mn-ea"/>
              </a:rPr>
              <a:t>使用的</a:t>
            </a:r>
            <a:r>
              <a:rPr lang="en-US" altLang="zh-CN" sz="2000">
                <a:sym typeface="+mn-ea"/>
              </a:rPr>
              <a:t>TIM2</a:t>
            </a:r>
            <a:r>
              <a:rPr lang="zh-CN" altLang="en-US" sz="2000">
                <a:sym typeface="+mn-ea"/>
              </a:rPr>
              <a:t>挂载在</a:t>
            </a:r>
            <a:r>
              <a:rPr lang="en-US" altLang="zh-CN" sz="2000">
                <a:sym typeface="+mn-ea"/>
              </a:rPr>
              <a:t>APB1</a:t>
            </a:r>
            <a:r>
              <a:rPr lang="zh-CN" altLang="en-US" sz="2000">
                <a:sym typeface="+mn-ea"/>
              </a:rPr>
              <a:t>总线，时钟频率</a:t>
            </a:r>
            <a:r>
              <a:rPr lang="en-US" altLang="zh-CN" sz="2000">
                <a:sym typeface="+mn-ea"/>
              </a:rPr>
              <a:t>72MHz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80" y="4267200"/>
            <a:ext cx="5292090" cy="16281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8107513" y="4657918"/>
                <a:ext cx="3418840" cy="6667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𝐴𝑅𝑅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)(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pitchFamily="18" charset="0"/>
                            </a:rPr>
                            <m:t>𝑃𝑆𝐶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Cambria Math" panose="02040503050406030204" pitchFamily="18" charset="0"/>
                                </a:rPr>
                                <m:t>𝑠𝑦𝑠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513" y="4657918"/>
                <a:ext cx="3418840" cy="666750"/>
              </a:xfrm>
              <a:prstGeom prst="rect">
                <a:avLst/>
              </a:prstGeom>
              <a:blipFill rotWithShape="1">
                <a:blip r:embed="rId3"/>
                <a:stretch>
                  <a:fillRect l="-14" t="-29" r="-3367" b="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6530212" y="4775931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定时器周期：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1.0"/>
</p:tagLst>
</file>

<file path=ppt/tags/tag64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1.0"/>
  <p:tag name="KSO_WM_BEAUTIFY_FLAG" val="#wm#"/>
  <p:tag name="KSO_WM_UNIT_CONTENT_GROUP_TYPE" val="contentchip"/>
</p:tagLst>
</file>

<file path=ppt/tags/tag65.xml><?xml version="1.0" encoding="utf-8"?>
<p:tagLst xmlns:p="http://schemas.openxmlformats.org/presentationml/2006/main">
  <p:tag name="KSO_WM_UNIT_ISCONTENTSTITLE" val="0"/>
  <p:tag name="KSO_WM_UNIT_ISNUMDGMTITLE" val="0"/>
  <p:tag name="KSO_WM_UNIT_PRESET_TEXT" val="WPS,a click to unlimited possibilitie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1.0"/>
  <p:tag name="KSO_WM_BEAUTIFY_FLAG" val="#wm#"/>
  <p:tag name="KSO_WM_UNIT_CONTENT_GROUP_TYPE" val="contentchip"/>
</p:tagLst>
</file>

<file path=ppt/tags/tag6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&#10;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1.0"/>
  <p:tag name="KSO_WM_BEAUTIFY_FLAG" val="#wm#"/>
  <p:tag name="KSO_WM_UNIT_CONTENT_GROUP_TYPE" val="contentchip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028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0282"/>
</p:tagLst>
</file>

<file path=ppt/tags/tag76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1.0"/>
  <p:tag name="KSO_WM_BEAUTIFY_FLAG" val="#wm#"/>
  <p:tag name="KSO_WM_TEMPLATE_CATEGORY" val="custom"/>
  <p:tag name="KSO_WM_TEMPLATE_INDEX" val="20230282"/>
  <p:tag name="KSO_WM_SPECIAL_SOURCE" val="bdnull"/>
  <p:tag name="KSO_WM_TEMPLATE_THUMBS_INDEX" val="1、9"/>
</p:tagLst>
</file>

<file path=ppt/tags/tag77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78.xml><?xml version="1.0" encoding="utf-8"?>
<p:tagLst xmlns:p="http://schemas.openxmlformats.org/presentationml/2006/main">
  <p:tag name="KSO_WM_SLIDE_ID" val="custom20230282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82"/>
  <p:tag name="KSO_WM_SLIDE_TYPE" val="title"/>
  <p:tag name="KSO_WM_SLIDE_SUBTYPE" val="pureTxt"/>
  <p:tag name="KSO_WM_SLIDE_LAYOUT" val="a_b_f"/>
  <p:tag name="KSO_WM_SLIDE_LAYOUT_CNT" val="1_1_1"/>
  <p:tag name="KSO_WM_SPECIAL_SOURCE" val="bdnull"/>
  <p:tag name="KSO_WM_TEMPLATE_THUMBS_INDEX" val="1、9"/>
  <p:tag name="KSO_WM_SLIDE_CONTENT_AREA" val="{&quot;left&quot;:&quot;46.65&quot;,&quot;top&quot;:&quot;76.8&quot;,&quot;width&quot;:&quot;513.95&quot;,&quot;height&quot;:&quot;327.7&quot;}"/>
</p:tagLst>
</file>

<file path=ppt/tags/tag7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TABLE_ENDDRAG_ORIGIN_RECT" val="295*111"/>
  <p:tag name="TABLE_ENDDRAG_RECT" val="92*306*295*111"/>
</p:tagLst>
</file>

<file path=ppt/tags/tag8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SLIDE_ID" val="custom20230282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30282"/>
  <p:tag name="KSO_WM_SLIDE_TYPE" val="title"/>
  <p:tag name="KSO_WM_SLIDE_SUBTYPE" val="pureTxt"/>
  <p:tag name="KSO_WM_SLIDE_LAYOUT" val="a_b_f"/>
  <p:tag name="KSO_WM_SLIDE_LAYOUT_CNT" val="1_1_1"/>
  <p:tag name="KSO_WM_SPECIAL_SOURCE" val="bdnull"/>
  <p:tag name="KSO_WM_TEMPLATE_THUMBS_INDEX" val="1、9"/>
  <p:tag name="KSO_WM_SLIDE_CONTENT_AREA" val="{&quot;left&quot;:&quot;46.65&quot;,&quot;top&quot;:&quot;76.8&quot;,&quot;width&quot;:&quot;513.95&quot;,&quot;height&quot;:&quot;327.7&quot;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118">
      <a:dk1>
        <a:srgbClr val="000000"/>
      </a:dk1>
      <a:lt1>
        <a:srgbClr val="FFFFFF"/>
      </a:lt1>
      <a:dk2>
        <a:srgbClr val="093495"/>
      </a:dk2>
      <a:lt2>
        <a:srgbClr val="ECF2FE"/>
      </a:lt2>
      <a:accent1>
        <a:srgbClr val="0F60FF"/>
      </a:accent1>
      <a:accent2>
        <a:srgbClr val="3A4EFE"/>
      </a:accent2>
      <a:accent3>
        <a:srgbClr val="653CFC"/>
      </a:accent3>
      <a:accent4>
        <a:srgbClr val="902AFB"/>
      </a:accent4>
      <a:accent5>
        <a:srgbClr val="BB18F9"/>
      </a:accent5>
      <a:accent6>
        <a:srgbClr val="E606F8"/>
      </a:accent6>
      <a:hlink>
        <a:srgbClr val="0563C1"/>
      </a:hlink>
      <a:folHlink>
        <a:srgbClr val="954F72"/>
      </a:folHlink>
    </a:clrScheme>
    <a:fontScheme name="自定义 6">
      <a:majorFont>
        <a:latin typeface="MiSans Heavy"/>
        <a:ea typeface="MiSans Heavy"/>
        <a:cs typeface=""/>
      </a:majorFont>
      <a:minorFont>
        <a:latin typeface="MiSans"/>
        <a:ea typeface="Mi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1131</Words>
  <Application>WPS 演示</Application>
  <PresentationFormat>宽屏</PresentationFormat>
  <Paragraphs>116</Paragraphs>
  <Slides>12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8" baseType="lpstr">
      <vt:lpstr>Arial</vt:lpstr>
      <vt:lpstr>宋体</vt:lpstr>
      <vt:lpstr>Wingdings</vt:lpstr>
      <vt:lpstr>Wingdings</vt:lpstr>
      <vt:lpstr>MiSans</vt:lpstr>
      <vt:lpstr>MiSans Heavy</vt:lpstr>
      <vt:lpstr>微软雅黑</vt:lpstr>
      <vt:lpstr>思源黑体</vt:lpstr>
      <vt:lpstr>Microsoft YaHei UI</vt:lpstr>
      <vt:lpstr>Cambria Math</vt:lpstr>
      <vt:lpstr>MS Mincho</vt:lpstr>
      <vt:lpstr>Arial Unicode MS</vt:lpstr>
      <vt:lpstr>Calibri</vt:lpstr>
      <vt:lpstr>SWAstro</vt:lpstr>
      <vt:lpstr>WPS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韩逸燊</cp:lastModifiedBy>
  <cp:revision>185</cp:revision>
  <dcterms:created xsi:type="dcterms:W3CDTF">2019-06-19T02:08:00Z</dcterms:created>
  <dcterms:modified xsi:type="dcterms:W3CDTF">2025-03-08T03:14:33Z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2052-12.1.0.19302</vt:lpwstr>
  </property>
  <property fmtid="{D5CDD505-2E9C-101B-9397-08002B2CF9AE}" pid="3" name="ICV">
    <vt:lpwstr>BFBE8229682B4AD58AC7A13733CAEA82_11</vt:lpwstr>
  </property>
</Properties>
</file>